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68" r:id="rId14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4CFFD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 autoAdjust="0"/>
    <p:restoredTop sz="94664" autoAdjust="0"/>
  </p:normalViewPr>
  <p:slideViewPr>
    <p:cSldViewPr snapToGrid="0" snapToObjects="1" showGuides="1">
      <p:cViewPr>
        <p:scale>
          <a:sx n="100" d="100"/>
          <a:sy n="100" d="100"/>
        </p:scale>
        <p:origin x="-294" y="-690"/>
      </p:cViewPr>
      <p:guideLst>
        <p:guide orient="horz" pos="1620"/>
        <p:guide pos="7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85328-9069-49CF-A13F-7B419539D328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1A61F-0582-4722-BA5D-64ECE5F31F98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1A61F-0582-4722-BA5D-64ECE5F31F98}" type="slidenum">
              <a:rPr lang="nl-NL" smtClean="0"/>
              <a:t>4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1A61F-0582-4722-BA5D-64ECE5F31F98}" type="slidenum">
              <a:rPr lang="nl-NL" smtClean="0"/>
              <a:t>5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23273-7E69-9A4D-AEE5-92D65A8600DA}" type="datetimeFigureOut">
              <a:rPr lang="nl-NL" smtClean="0"/>
              <a:pPr/>
              <a:t>9-3-2015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7242F-A9BF-B24D-A43F-3A9684FEB26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0.jpeg"/><Relationship Id="rId4" Type="http://schemas.openxmlformats.org/officeDocument/2006/relationships/image" Target="../media/image2.emf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gif"/><Relationship Id="rId5" Type="http://schemas.openxmlformats.org/officeDocument/2006/relationships/image" Target="../media/image45.tiff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0" y="1762125"/>
            <a:ext cx="9144000" cy="11525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Afbeelding 3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4" y="1876425"/>
            <a:ext cx="2971044" cy="809626"/>
          </a:xfrm>
          <a:prstGeom prst="rect">
            <a:avLst/>
          </a:prstGeom>
        </p:spPr>
      </p:pic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549400" y="1876425"/>
            <a:ext cx="7391400" cy="1038226"/>
          </a:xfrm>
        </p:spPr>
        <p:txBody>
          <a:bodyPr>
            <a:normAutofit/>
          </a:bodyPr>
          <a:lstStyle/>
          <a:p>
            <a:pPr algn="r"/>
            <a:r>
              <a:rPr lang="nl-NL" sz="2400" b="1" dirty="0" smtClean="0">
                <a:solidFill>
                  <a:schemeClr val="bg1"/>
                </a:solidFill>
                <a:latin typeface="Neo Sans Pro"/>
                <a:cs typeface="Neo Sans Pro"/>
              </a:rPr>
              <a:t>VR13 &amp; ZA14 maart </a:t>
            </a:r>
          </a:p>
          <a:p>
            <a:pPr algn="r"/>
            <a:r>
              <a:rPr lang="nl-NL" sz="2400" b="1" dirty="0" smtClean="0">
                <a:solidFill>
                  <a:srgbClr val="4CFFD1"/>
                </a:solidFill>
                <a:latin typeface="Neo Sans Pro"/>
                <a:cs typeface="Neo Sans Pro"/>
              </a:rPr>
              <a:t>RDM Rotterdam</a:t>
            </a:r>
            <a:endParaRPr lang="nl-NL" sz="2400" b="1" dirty="0">
              <a:solidFill>
                <a:srgbClr val="4CFFD1"/>
              </a:solidFill>
              <a:latin typeface="Neo Sans Pro"/>
              <a:cs typeface="Neo Sans Pr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36"/>
    </mc:Choice>
    <mc:Fallback>
      <p:transition spd="slow" advTm="113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/>
          <p:nvPr/>
        </p:nvSpPr>
        <p:spPr>
          <a:xfrm>
            <a:off x="0" y="742950"/>
            <a:ext cx="4508205" cy="421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5104071" y="2435775"/>
            <a:ext cx="3738408" cy="200866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sz="4500" b="1" dirty="0" smtClean="0">
                <a:latin typeface="Neo Sans Pro"/>
                <a:cs typeface="Neo Sans Pro"/>
              </a:rPr>
              <a:t>Deltaplan 21</a:t>
            </a:r>
            <a:r>
              <a:rPr lang="nl-NL" sz="4500" b="1" baseline="30000" dirty="0" smtClean="0">
                <a:latin typeface="Neo Sans Pro"/>
                <a:cs typeface="Neo Sans Pro"/>
              </a:rPr>
              <a:t>e</a:t>
            </a:r>
            <a:r>
              <a:rPr lang="nl-NL" sz="4500" b="1" dirty="0" smtClean="0">
                <a:latin typeface="Neo Sans Pro"/>
                <a:cs typeface="Neo Sans Pro"/>
              </a:rPr>
              <a:t> eeuw</a:t>
            </a: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r>
              <a:rPr lang="nl-NL" sz="1600" dirty="0" smtClean="0">
                <a:latin typeface="Neo Sans Pro"/>
                <a:cs typeface="Neo Sans Pro"/>
              </a:rPr>
              <a:t>                                  </a:t>
            </a:r>
            <a:endParaRPr lang="nl-NL" sz="1600" i="1" dirty="0">
              <a:latin typeface="Neo Sans Pro"/>
              <a:cs typeface="Neo Sans Pro"/>
            </a:endParaRP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4896766" y="1236715"/>
            <a:ext cx="4002863" cy="857250"/>
          </a:xfrm>
        </p:spPr>
        <p:txBody>
          <a:bodyPr>
            <a:normAutofit/>
          </a:bodyPr>
          <a:lstStyle/>
          <a:p>
            <a:pPr algn="l"/>
            <a:r>
              <a:rPr lang="nl-NL" sz="3500" b="1" dirty="0" smtClean="0">
                <a:solidFill>
                  <a:srgbClr val="4CFFD1"/>
                </a:solidFill>
                <a:latin typeface="Neo Sans Pro"/>
                <a:cs typeface="Neo Sans Pro"/>
              </a:rPr>
              <a:t>Techniekfestival</a:t>
            </a:r>
            <a:endParaRPr lang="nl-NL" sz="3500" b="1" dirty="0">
              <a:solidFill>
                <a:srgbClr val="4CFFD1"/>
              </a:solidFill>
              <a:latin typeface="Neo Sans Pro"/>
              <a:cs typeface="Neo Sans Pro"/>
            </a:endParaRPr>
          </a:p>
        </p:txBody>
      </p:sp>
      <p:sp>
        <p:nvSpPr>
          <p:cNvPr id="18" name="Rechthoek 17"/>
          <p:cNvSpPr/>
          <p:nvPr/>
        </p:nvSpPr>
        <p:spPr>
          <a:xfrm>
            <a:off x="5247086" y="3285448"/>
            <a:ext cx="2610766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dirty="0" smtClean="0">
                <a:latin typeface="Neo Sans Pro"/>
                <a:cs typeface="Neo Sans Pro"/>
              </a:rPr>
              <a:t> </a:t>
            </a:r>
            <a:r>
              <a:rPr lang="nl-NL" sz="1600" dirty="0" smtClean="0">
                <a:latin typeface="Neo Sans Pro"/>
                <a:cs typeface="Neo Sans Pro"/>
              </a:rPr>
              <a:t>Wim </a:t>
            </a:r>
            <a:r>
              <a:rPr lang="nl-NL" sz="1600" dirty="0" err="1" smtClean="0">
                <a:latin typeface="Neo Sans Pro"/>
                <a:cs typeface="Neo Sans Pro"/>
              </a:rPr>
              <a:t>Kuijken</a:t>
            </a:r>
            <a:endParaRPr lang="nl-NL" sz="1600" dirty="0" smtClean="0">
              <a:latin typeface="Neo Sans Pro"/>
              <a:cs typeface="Neo Sans Pro"/>
            </a:endParaRPr>
          </a:p>
          <a:p>
            <a:pPr algn="ctr"/>
            <a:r>
              <a:rPr lang="nl-NL" sz="1600" dirty="0" smtClean="0">
                <a:latin typeface="Neo Sans Pro"/>
                <a:cs typeface="Neo Sans Pro"/>
              </a:rPr>
              <a:t>                                         Deltacommissaris </a:t>
            </a:r>
          </a:p>
          <a:p>
            <a:pPr algn="ctr"/>
            <a:endParaRPr lang="nl-NL" dirty="0" smtClean="0">
              <a:latin typeface="Neo Sans Pro"/>
              <a:cs typeface="Neo Sans Pro"/>
            </a:endParaRPr>
          </a:p>
          <a:p>
            <a:pPr algn="ctr"/>
            <a:r>
              <a:rPr lang="nl-NL" sz="1600" i="1" dirty="0" smtClean="0">
                <a:latin typeface="Neo Sans Pro"/>
                <a:cs typeface="Neo Sans Pro"/>
              </a:rPr>
              <a:t>                                                </a:t>
            </a:r>
            <a:r>
              <a:rPr lang="nl-NL" sz="1050" i="1" dirty="0" smtClean="0">
                <a:latin typeface="Neo Sans Pro"/>
                <a:cs typeface="Neo Sans Pro"/>
              </a:rPr>
              <a:t>13 maart 2015</a:t>
            </a:r>
            <a:endParaRPr lang="nl-NL" sz="1050" dirty="0"/>
          </a:p>
        </p:txBody>
      </p:sp>
      <p:pic>
        <p:nvPicPr>
          <p:cNvPr id="20" name="Afbeelding 19" descr="kaft on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5" y="2133600"/>
            <a:ext cx="4514850" cy="3009900"/>
          </a:xfrm>
          <a:prstGeom prst="rect">
            <a:avLst/>
          </a:prstGeom>
        </p:spPr>
      </p:pic>
      <p:pic>
        <p:nvPicPr>
          <p:cNvPr id="21" name="Afbeelding 20" descr="kaft bov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868825"/>
            <a:ext cx="3733800" cy="1169525"/>
          </a:xfrm>
          <a:prstGeom prst="rect">
            <a:avLst/>
          </a:prstGeom>
        </p:spPr>
      </p:pic>
      <p:cxnSp>
        <p:nvCxnSpPr>
          <p:cNvPr id="23" name="Rechte verbindingslijn 22"/>
          <p:cNvCxnSpPr/>
          <p:nvPr/>
        </p:nvCxnSpPr>
        <p:spPr>
          <a:xfrm flipV="1">
            <a:off x="4505325" y="742950"/>
            <a:ext cx="0" cy="4400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Afbeelding 26" descr="Logo rijksoverheid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346" y="743910"/>
            <a:ext cx="1325116" cy="675219"/>
          </a:xfrm>
          <a:prstGeom prst="rect">
            <a:avLst/>
          </a:prstGeom>
        </p:spPr>
      </p:pic>
      <p:sp>
        <p:nvSpPr>
          <p:cNvPr id="28" name="Rechthoek 27"/>
          <p:cNvSpPr/>
          <p:nvPr/>
        </p:nvSpPr>
        <p:spPr>
          <a:xfrm>
            <a:off x="4742121" y="868825"/>
            <a:ext cx="839341" cy="3678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 28"/>
          <p:cNvSpPr/>
          <p:nvPr/>
        </p:nvSpPr>
        <p:spPr>
          <a:xfrm>
            <a:off x="495300" y="868825"/>
            <a:ext cx="342900" cy="12251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3" name="Afbeelding 12" descr="DP2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1188942"/>
            <a:ext cx="1979712" cy="2808312"/>
          </a:xfrm>
          <a:prstGeom prst="rect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</a:ln>
        </p:spPr>
      </p:pic>
      <p:pic>
        <p:nvPicPr>
          <p:cNvPr id="14" name="Afbeelding 13" descr="DP20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1359144"/>
            <a:ext cx="1979712" cy="2798546"/>
          </a:xfrm>
          <a:prstGeom prst="rect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</a:ln>
        </p:spPr>
      </p:pic>
      <p:pic>
        <p:nvPicPr>
          <p:cNvPr id="15" name="Afbeelding 14" descr="DP201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1531081"/>
            <a:ext cx="2016223" cy="2808311"/>
          </a:xfrm>
          <a:prstGeom prst="rect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</a:ln>
        </p:spPr>
      </p:pic>
      <p:pic>
        <p:nvPicPr>
          <p:cNvPr id="17" name="Afbeelding 16" descr="DP201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20630" y="1686042"/>
            <a:ext cx="2016224" cy="2808312"/>
          </a:xfrm>
          <a:prstGeom prst="rect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</a:ln>
        </p:spPr>
      </p:pic>
      <p:sp>
        <p:nvSpPr>
          <p:cNvPr id="18" name="Tekstvak 17"/>
          <p:cNvSpPr txBox="1"/>
          <p:nvPr/>
        </p:nvSpPr>
        <p:spPr>
          <a:xfrm>
            <a:off x="395536" y="463899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smtClean="0">
                <a:solidFill>
                  <a:srgbClr val="FF9933"/>
                </a:solidFill>
                <a:latin typeface="Estrangelo Edessa" pitchFamily="66" charset="0"/>
                <a:cs typeface="Estrangelo Edessa" pitchFamily="66" charset="0"/>
              </a:rPr>
              <a:t>2011</a:t>
            </a:r>
            <a:endParaRPr lang="nl-NL" sz="2000" dirty="0">
              <a:solidFill>
                <a:srgbClr val="FF9933"/>
              </a:solidFill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283785" y="4649631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smtClean="0">
                <a:solidFill>
                  <a:srgbClr val="FF9933"/>
                </a:solidFill>
                <a:latin typeface="Estrangelo Edessa" pitchFamily="66" charset="0"/>
                <a:cs typeface="Estrangelo Edessa" pitchFamily="66" charset="0"/>
              </a:rPr>
              <a:t>2012</a:t>
            </a:r>
            <a:endParaRPr lang="nl-NL" sz="2000" dirty="0">
              <a:solidFill>
                <a:srgbClr val="FF9933"/>
              </a:solidFill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4155993" y="4649631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smtClean="0">
                <a:solidFill>
                  <a:srgbClr val="FF9933"/>
                </a:solidFill>
                <a:latin typeface="Estrangelo Edessa" pitchFamily="66" charset="0"/>
                <a:cs typeface="Estrangelo Edessa" pitchFamily="66" charset="0"/>
              </a:rPr>
              <a:t>2013</a:t>
            </a:r>
            <a:endParaRPr lang="nl-NL" sz="2000" dirty="0">
              <a:solidFill>
                <a:srgbClr val="FF9933"/>
              </a:solidFill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5956193" y="4649631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smtClean="0">
                <a:solidFill>
                  <a:srgbClr val="FF9933"/>
                </a:solidFill>
                <a:latin typeface="Estrangelo Edessa" pitchFamily="66" charset="0"/>
                <a:cs typeface="Estrangelo Edessa" pitchFamily="66" charset="0"/>
              </a:rPr>
              <a:t>2014</a:t>
            </a:r>
            <a:endParaRPr lang="nl-NL" sz="2000" dirty="0">
              <a:solidFill>
                <a:srgbClr val="FF9933"/>
              </a:solidFill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7756393" y="4649631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smtClean="0">
                <a:solidFill>
                  <a:srgbClr val="FF9933"/>
                </a:solidFill>
                <a:latin typeface="Estrangelo Edessa" pitchFamily="66" charset="0"/>
                <a:cs typeface="Estrangelo Edessa" pitchFamily="66" charset="0"/>
              </a:rPr>
              <a:t>2015</a:t>
            </a:r>
            <a:endParaRPr lang="nl-NL" sz="2000" dirty="0">
              <a:solidFill>
                <a:srgbClr val="FF9933"/>
              </a:solidFill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23" name="Rechthoek 22"/>
          <p:cNvSpPr/>
          <p:nvPr/>
        </p:nvSpPr>
        <p:spPr>
          <a:xfrm>
            <a:off x="95834" y="685534"/>
            <a:ext cx="90873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b="1" dirty="0" smtClean="0">
                <a:latin typeface="Neo Sans Pro"/>
              </a:rPr>
              <a:t> Werken om Nederland veilig en leefbaar te houden</a:t>
            </a:r>
            <a:endParaRPr lang="nl-NL" sz="2800" b="1" dirty="0">
              <a:latin typeface="Neo Sans Pro"/>
            </a:endParaRPr>
          </a:p>
        </p:txBody>
      </p:sp>
      <p:pic>
        <p:nvPicPr>
          <p:cNvPr id="16" name="Afbeelding 15" descr="DP201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97638" y="1845024"/>
            <a:ext cx="2016224" cy="2808312"/>
          </a:xfrm>
          <a:prstGeom prst="rect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45128"/>
            <a:ext cx="3201455" cy="218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Afbeelding 11" descr="dijkvernageli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745128"/>
            <a:ext cx="3402898" cy="2117359"/>
          </a:xfrm>
          <a:prstGeom prst="rect">
            <a:avLst/>
          </a:prstGeom>
        </p:spPr>
      </p:pic>
      <p:pic>
        <p:nvPicPr>
          <p:cNvPr id="13" name="Afbeelding 12" descr="dijkvernageling 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28185" y="742950"/>
            <a:ext cx="2894550" cy="2183335"/>
          </a:xfrm>
          <a:prstGeom prst="rect">
            <a:avLst/>
          </a:prstGeom>
        </p:spPr>
      </p:pic>
      <p:pic>
        <p:nvPicPr>
          <p:cNvPr id="14" name="Afbeelding 13" descr="vooroevers Pette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36512" y="2862487"/>
            <a:ext cx="3076376" cy="2296046"/>
          </a:xfrm>
          <a:prstGeom prst="rect">
            <a:avLst/>
          </a:prstGeom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5" y="2862487"/>
            <a:ext cx="3240359" cy="22960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" name="Afbeelding 15" descr="212533_962_1222437770345-Geobead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28184" y="2862487"/>
            <a:ext cx="2915816" cy="2296046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6255990" y="4775747"/>
            <a:ext cx="1920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Sensortechnologie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2989337" y="4785272"/>
            <a:ext cx="1830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Combinatiedijken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19" name="Tekstvak 18"/>
          <p:cNvSpPr txBox="1"/>
          <p:nvPr/>
        </p:nvSpPr>
        <p:spPr>
          <a:xfrm>
            <a:off x="-21702" y="4814889"/>
            <a:ext cx="1269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Vooroevers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20" name="Tekstvak 19"/>
          <p:cNvSpPr txBox="1"/>
          <p:nvPr/>
        </p:nvSpPr>
        <p:spPr>
          <a:xfrm>
            <a:off x="21010" y="2482157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err="1" smtClean="0">
                <a:solidFill>
                  <a:schemeClr val="bg1"/>
                </a:solidFill>
                <a:latin typeface="+mj-lt"/>
              </a:rPr>
              <a:t>Geotextiel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21" name="Tekstvak 20"/>
          <p:cNvSpPr txBox="1"/>
          <p:nvPr/>
        </p:nvSpPr>
        <p:spPr>
          <a:xfrm>
            <a:off x="3006370" y="2491682"/>
            <a:ext cx="1272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Vernagelen</a:t>
            </a:r>
            <a:r>
              <a:rPr lang="nl-NL" dirty="0" smtClean="0"/>
              <a:t> </a:t>
            </a:r>
            <a:endParaRPr lang="nl-NL" dirty="0"/>
          </a:p>
        </p:txBody>
      </p:sp>
      <p:cxnSp>
        <p:nvCxnSpPr>
          <p:cNvPr id="22" name="Rechte verbindingslijn 21"/>
          <p:cNvCxnSpPr/>
          <p:nvPr/>
        </p:nvCxnSpPr>
        <p:spPr bwMode="auto">
          <a:xfrm>
            <a:off x="-21266" y="2862487"/>
            <a:ext cx="9144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Rechte verbindingslijn 22"/>
          <p:cNvCxnSpPr/>
          <p:nvPr/>
        </p:nvCxnSpPr>
        <p:spPr bwMode="auto">
          <a:xfrm>
            <a:off x="2987824" y="742950"/>
            <a:ext cx="0" cy="441558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Rechte verbindingslijn 23"/>
          <p:cNvCxnSpPr/>
          <p:nvPr/>
        </p:nvCxnSpPr>
        <p:spPr bwMode="auto">
          <a:xfrm>
            <a:off x="6228184" y="910061"/>
            <a:ext cx="0" cy="424847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66189" y="104271"/>
            <a:ext cx="8064500" cy="1129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chemeClr val="bg1">
                    <a:lumMod val="95000"/>
                  </a:schemeClr>
                </a:solidFill>
                <a:latin typeface="Neo Sans Pro"/>
              </a:rPr>
              <a:t>Innovaties waterveiligheid</a:t>
            </a:r>
            <a:endParaRPr lang="nl-NL" sz="2800" b="1" dirty="0">
              <a:solidFill>
                <a:schemeClr val="bg1">
                  <a:lumMod val="95000"/>
                </a:schemeClr>
              </a:solidFill>
              <a:latin typeface="Neo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2" name="Picture 2" descr="http://www.kleinockenburgh.nl/wordpress/wp-content/uploads/2012/02/zandmot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753148"/>
            <a:ext cx="6768752" cy="43903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236436" y="4139788"/>
          <a:ext cx="2907564" cy="1029378"/>
        </p:xfrm>
        <a:graphic>
          <a:graphicData uri="http://schemas.openxmlformats.org/presentationml/2006/ole">
            <p:oleObj spid="_x0000_s1026" r:id="rId6" imgW="4828571" imgH="3552381" progId="">
              <p:embed/>
            </p:oleObj>
          </a:graphicData>
        </a:graphic>
      </p:graphicFrame>
      <p:pic>
        <p:nvPicPr>
          <p:cNvPr id="14" name="Afbeelding 13" descr="sand-engin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65588" y="749625"/>
            <a:ext cx="3678412" cy="3400796"/>
          </a:xfrm>
          <a:prstGeom prst="rect">
            <a:avLst/>
          </a:prstGeom>
        </p:spPr>
      </p:pic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2973574" y="4139788"/>
          <a:ext cx="3254610" cy="1029378"/>
        </p:xfrm>
        <a:graphic>
          <a:graphicData uri="http://schemas.openxmlformats.org/presentationml/2006/ole">
            <p:oleObj spid="_x0000_s1027" r:id="rId8" imgW="4828571" imgH="3533333" progId="">
              <p:embed/>
            </p:oleObj>
          </a:graphicData>
        </a:graphic>
      </p:graphicFrame>
      <p:graphicFrame>
        <p:nvGraphicFramePr>
          <p:cNvPr id="16" name="Object 4"/>
          <p:cNvGraphicFramePr>
            <a:graphicFrameLocks noChangeAspect="1"/>
          </p:cNvGraphicFramePr>
          <p:nvPr/>
        </p:nvGraphicFramePr>
        <p:xfrm>
          <a:off x="-34512" y="4139787"/>
          <a:ext cx="3022336" cy="1029379"/>
        </p:xfrm>
        <a:graphic>
          <a:graphicData uri="http://schemas.openxmlformats.org/presentationml/2006/ole">
            <p:oleObj spid="_x0000_s1028" r:id="rId9" imgW="4828571" imgH="3543795" progId="">
              <p:embed/>
            </p:oleObj>
          </a:graphicData>
        </a:graphic>
      </p:graphicFrame>
      <p:sp>
        <p:nvSpPr>
          <p:cNvPr id="17" name="Tekstvak 16"/>
          <p:cNvSpPr txBox="1"/>
          <p:nvPr/>
        </p:nvSpPr>
        <p:spPr>
          <a:xfrm>
            <a:off x="3448" y="3782419"/>
            <a:ext cx="1177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Zandmotor</a:t>
            </a:r>
            <a:endParaRPr lang="nl-NL" dirty="0"/>
          </a:p>
        </p:txBody>
      </p:sp>
      <p:cxnSp>
        <p:nvCxnSpPr>
          <p:cNvPr id="18" name="Rechte verbindingslijn 17"/>
          <p:cNvCxnSpPr/>
          <p:nvPr/>
        </p:nvCxnSpPr>
        <p:spPr bwMode="auto">
          <a:xfrm>
            <a:off x="0" y="4150421"/>
            <a:ext cx="9144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Rechte verbindingslijn 18"/>
          <p:cNvCxnSpPr/>
          <p:nvPr/>
        </p:nvCxnSpPr>
        <p:spPr bwMode="auto">
          <a:xfrm>
            <a:off x="-36512" y="5169166"/>
            <a:ext cx="9144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chthoek 19"/>
          <p:cNvSpPr/>
          <p:nvPr/>
        </p:nvSpPr>
        <p:spPr>
          <a:xfrm>
            <a:off x="190639" y="143521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800" b="1" dirty="0" smtClean="0">
                <a:solidFill>
                  <a:schemeClr val="bg1">
                    <a:lumMod val="95000"/>
                  </a:schemeClr>
                </a:solidFill>
                <a:latin typeface="Neo Sans Pro"/>
                <a:cs typeface="Neo Sans Pro"/>
              </a:rPr>
              <a:t>Innovaties Zandmotor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-1630521" y="114609"/>
            <a:ext cx="8401050" cy="492125"/>
          </a:xfrm>
        </p:spPr>
        <p:txBody>
          <a:bodyPr>
            <a:noAutofit/>
          </a:bodyPr>
          <a:lstStyle/>
          <a:p>
            <a:r>
              <a:rPr lang="nl-NL" sz="2800" b="1" dirty="0" smtClean="0">
                <a:solidFill>
                  <a:schemeClr val="bg1">
                    <a:lumMod val="95000"/>
                  </a:schemeClr>
                </a:solidFill>
                <a:latin typeface="Neo Sans Pro"/>
              </a:rPr>
              <a:t>   Innovaties – Marker </a:t>
            </a:r>
            <a:r>
              <a:rPr lang="nl-NL" sz="2800" b="1" dirty="0" smtClean="0">
                <a:solidFill>
                  <a:schemeClr val="bg1">
                    <a:lumMod val="95000"/>
                  </a:schemeClr>
                </a:solidFill>
                <a:latin typeface="Neo Sans Pro"/>
                <a:ea typeface="+mn-ea"/>
                <a:cs typeface="Neo Sans Pro"/>
              </a:rPr>
              <a:t>Wadden</a:t>
            </a:r>
            <a:endParaRPr lang="nl-NL" sz="2800" b="1" dirty="0">
              <a:solidFill>
                <a:schemeClr val="bg1">
                  <a:lumMod val="95000"/>
                </a:schemeClr>
              </a:solidFill>
              <a:latin typeface="Neo Sans Pro"/>
              <a:ea typeface="+mn-ea"/>
              <a:cs typeface="Neo Sans Pro"/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179512" y="2996952"/>
            <a:ext cx="1191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>
                <a:solidFill>
                  <a:schemeClr val="bg1"/>
                </a:solidFill>
                <a:latin typeface="+mj-lt"/>
              </a:rPr>
              <a:t>Aanleg atollen</a:t>
            </a:r>
            <a:endParaRPr lang="nl-NL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2289" y="2117951"/>
            <a:ext cx="1191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>
                <a:solidFill>
                  <a:schemeClr val="bg1"/>
                </a:solidFill>
                <a:latin typeface="+mj-lt"/>
              </a:rPr>
              <a:t>Aanleg atollen</a:t>
            </a:r>
            <a:endParaRPr lang="nl-NL" sz="11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1" name="Afbeelding 20" descr="atol marker wadd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9" y="742950"/>
            <a:ext cx="5499270" cy="4400549"/>
          </a:xfrm>
          <a:prstGeom prst="rect">
            <a:avLst/>
          </a:prstGeom>
        </p:spPr>
      </p:pic>
      <p:sp>
        <p:nvSpPr>
          <p:cNvPr id="16" name="Tekstvak 15"/>
          <p:cNvSpPr txBox="1"/>
          <p:nvPr/>
        </p:nvSpPr>
        <p:spPr>
          <a:xfrm>
            <a:off x="2710574" y="4557956"/>
            <a:ext cx="3237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 smtClean="0">
                <a:latin typeface="Neo Sans Pro"/>
              </a:rPr>
              <a:t>         </a:t>
            </a:r>
            <a:r>
              <a:rPr lang="nl-NL" sz="1600" dirty="0" smtClean="0">
                <a:solidFill>
                  <a:schemeClr val="bg1"/>
                </a:solidFill>
                <a:latin typeface="Neo Sans Pro"/>
              </a:rPr>
              <a:t>Building </a:t>
            </a:r>
            <a:r>
              <a:rPr lang="nl-NL" sz="1600" dirty="0" err="1" smtClean="0">
                <a:solidFill>
                  <a:schemeClr val="bg1"/>
                </a:solidFill>
                <a:latin typeface="Neo Sans Pro"/>
              </a:rPr>
              <a:t>with</a:t>
            </a:r>
            <a:r>
              <a:rPr lang="nl-NL" sz="1600" dirty="0" smtClean="0">
                <a:solidFill>
                  <a:schemeClr val="bg1"/>
                </a:solidFill>
                <a:latin typeface="Neo Sans Pro"/>
              </a:rPr>
              <a:t> Nature</a:t>
            </a:r>
          </a:p>
          <a:p>
            <a:endParaRPr lang="nl-NL" sz="1600" dirty="0" smtClean="0">
              <a:latin typeface="Neo Sans Pro"/>
            </a:endParaRPr>
          </a:p>
          <a:p>
            <a:endParaRPr lang="nl-NL" sz="1600" dirty="0">
              <a:latin typeface="Neo Sans Pro"/>
            </a:endParaRPr>
          </a:p>
        </p:txBody>
      </p:sp>
      <p:pic>
        <p:nvPicPr>
          <p:cNvPr id="13" name="Afbeelding 12" descr="Atol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518" y="747242"/>
            <a:ext cx="1273436" cy="2249709"/>
          </a:xfrm>
          <a:prstGeom prst="rect">
            <a:avLst/>
          </a:prstGeom>
        </p:spPr>
      </p:pic>
      <p:pic>
        <p:nvPicPr>
          <p:cNvPr id="14" name="Afbeelding 13" descr="Atol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6614" y="742952"/>
            <a:ext cx="1320064" cy="2338942"/>
          </a:xfrm>
          <a:prstGeom prst="rect">
            <a:avLst/>
          </a:prstGeom>
        </p:spPr>
      </p:pic>
      <p:pic>
        <p:nvPicPr>
          <p:cNvPr id="15" name="Afbeelding 14" descr="Atol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8163" y="747243"/>
            <a:ext cx="1245837" cy="2325126"/>
          </a:xfrm>
          <a:prstGeom prst="rect">
            <a:avLst/>
          </a:prstGeom>
        </p:spPr>
      </p:pic>
      <p:pic>
        <p:nvPicPr>
          <p:cNvPr id="24" name="Afbeelding 23" descr="Atol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5582" y="2977119"/>
            <a:ext cx="1270372" cy="2166381"/>
          </a:xfrm>
          <a:prstGeom prst="rect">
            <a:avLst/>
          </a:prstGeom>
        </p:spPr>
      </p:pic>
      <p:pic>
        <p:nvPicPr>
          <p:cNvPr id="26" name="Afbeelding 25" descr="Atol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8638" y="2977119"/>
            <a:ext cx="1255362" cy="2176067"/>
          </a:xfrm>
          <a:prstGeom prst="rect">
            <a:avLst/>
          </a:prstGeom>
        </p:spPr>
      </p:pic>
      <p:pic>
        <p:nvPicPr>
          <p:cNvPr id="25" name="Afbeelding 24" descr="Atol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6918" y="2996952"/>
            <a:ext cx="1369760" cy="2146548"/>
          </a:xfrm>
          <a:prstGeom prst="rect">
            <a:avLst/>
          </a:prstGeom>
        </p:spPr>
      </p:pic>
      <p:sp>
        <p:nvSpPr>
          <p:cNvPr id="27" name="Rechthoek 26"/>
          <p:cNvSpPr/>
          <p:nvPr/>
        </p:nvSpPr>
        <p:spPr>
          <a:xfrm>
            <a:off x="5432518" y="747243"/>
            <a:ext cx="3711482" cy="440594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6666614" y="738500"/>
            <a:ext cx="0" cy="4414686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/>
          <p:cNvCxnSpPr/>
          <p:nvPr/>
        </p:nvCxnSpPr>
        <p:spPr>
          <a:xfrm>
            <a:off x="7971539" y="728975"/>
            <a:ext cx="0" cy="4414686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/>
          <p:cNvCxnSpPr/>
          <p:nvPr/>
        </p:nvCxnSpPr>
        <p:spPr>
          <a:xfrm>
            <a:off x="5435582" y="2977119"/>
            <a:ext cx="368877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kstvak 34"/>
          <p:cNvSpPr txBox="1"/>
          <p:nvPr/>
        </p:nvSpPr>
        <p:spPr>
          <a:xfrm>
            <a:off x="5425359" y="2695575"/>
            <a:ext cx="446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</a:rPr>
              <a:t>1.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6663609" y="2695575"/>
            <a:ext cx="446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</a:rPr>
              <a:t>2</a:t>
            </a:r>
            <a:r>
              <a:rPr lang="nl-NL" sz="1400" dirty="0" smtClean="0">
                <a:solidFill>
                  <a:schemeClr val="bg1"/>
                </a:solidFill>
              </a:rPr>
              <a:t>.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7959009" y="2695575"/>
            <a:ext cx="446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</a:rPr>
              <a:t>3</a:t>
            </a:r>
            <a:r>
              <a:rPr lang="nl-NL" sz="1400" dirty="0" smtClean="0">
                <a:solidFill>
                  <a:schemeClr val="bg1"/>
                </a:solidFill>
              </a:rPr>
              <a:t>.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5406309" y="4876800"/>
            <a:ext cx="446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</a:rPr>
              <a:t>4.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6663609" y="4876800"/>
            <a:ext cx="446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</a:rPr>
              <a:t>5</a:t>
            </a:r>
            <a:r>
              <a:rPr lang="nl-NL" sz="1400" dirty="0" smtClean="0">
                <a:solidFill>
                  <a:schemeClr val="bg1"/>
                </a:solidFill>
              </a:rPr>
              <a:t>.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40" name="Tekstvak 39"/>
          <p:cNvSpPr txBox="1"/>
          <p:nvPr/>
        </p:nvSpPr>
        <p:spPr>
          <a:xfrm>
            <a:off x="7968534" y="4867275"/>
            <a:ext cx="446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</a:rPr>
              <a:t>6.</a:t>
            </a:r>
            <a:endParaRPr lang="nl-NL" sz="1400" dirty="0">
              <a:solidFill>
                <a:schemeClr val="bg1"/>
              </a:solidFill>
            </a:endParaRPr>
          </a:p>
        </p:txBody>
      </p:sp>
      <p:pic>
        <p:nvPicPr>
          <p:cNvPr id="41" name="Afbeelding 40" descr="marker-wadden art impression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7457" y="747243"/>
            <a:ext cx="1883882" cy="1412912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43" name="Rechte verbindingslijn met pijl 42"/>
          <p:cNvCxnSpPr/>
          <p:nvPr/>
        </p:nvCxnSpPr>
        <p:spPr>
          <a:xfrm>
            <a:off x="1533525" y="1304925"/>
            <a:ext cx="666750" cy="107463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-1417861" y="114609"/>
            <a:ext cx="8401050" cy="492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Innovaties – Delft</a:t>
            </a:r>
            <a:r>
              <a:rPr kumimoji="0" lang="nl-NL" sz="28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 Blue Water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763541"/>
            <a:ext cx="2771800" cy="1823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2950"/>
            <a:ext cx="6371779" cy="441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Line 6"/>
          <p:cNvSpPr>
            <a:spLocks noChangeShapeType="1"/>
          </p:cNvSpPr>
          <p:nvPr/>
        </p:nvSpPr>
        <p:spPr bwMode="auto">
          <a:xfrm flipH="1" flipV="1">
            <a:off x="1979712" y="1522129"/>
            <a:ext cx="2736304" cy="972108"/>
          </a:xfrm>
          <a:prstGeom prst="line">
            <a:avLst/>
          </a:prstGeom>
          <a:noFill/>
          <a:ln w="38100">
            <a:solidFill>
              <a:srgbClr val="FFC000"/>
            </a:solidFill>
            <a:prstDash val="sys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59321" y="707106"/>
            <a:ext cx="2944813" cy="304800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Lozing van het surplus effluent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3816771" y="4131837"/>
            <a:ext cx="2411413" cy="738664"/>
          </a:xfrm>
          <a:prstGeom prst="rect">
            <a:avLst/>
          </a:prstGeom>
          <a:solidFill>
            <a:schemeClr val="accent3">
              <a:lumMod val="65000"/>
              <a:alpha val="71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Aanvullende zoetwatervoorziening Delfland</a:t>
            </a:r>
            <a:endParaRPr lang="nl-NL" sz="1400" dirty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995041" y="329989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nl-NL" sz="2400">
              <a:latin typeface="Verdana" pitchFamily="34" charset="0"/>
              <a:cs typeface="Arial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-9459" y="2609617"/>
            <a:ext cx="2772097" cy="954107"/>
          </a:xfrm>
          <a:prstGeom prst="rect">
            <a:avLst/>
          </a:prstGeom>
          <a:solidFill>
            <a:schemeClr val="accent4">
              <a:lumMod val="50000"/>
              <a:lumOff val="50000"/>
              <a:alpha val="72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Glastuinbouwsector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: 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aanvullend gietwater van de Waterfabriek </a:t>
            </a:r>
            <a:r>
              <a:rPr lang="nl-NL" sz="1400" dirty="0" err="1" smtClean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Harnaschpolder</a:t>
            </a:r>
            <a:endParaRPr lang="nl-NL" sz="1400" dirty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flipH="1">
            <a:off x="3131840" y="2998293"/>
            <a:ext cx="1656184" cy="1440160"/>
          </a:xfrm>
          <a:prstGeom prst="line">
            <a:avLst/>
          </a:prstGeom>
          <a:noFill/>
          <a:ln w="1270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21" name="Line 13"/>
          <p:cNvSpPr>
            <a:spLocks noChangeShapeType="1"/>
          </p:cNvSpPr>
          <p:nvPr/>
        </p:nvSpPr>
        <p:spPr bwMode="auto">
          <a:xfrm flipH="1">
            <a:off x="2987821" y="2710261"/>
            <a:ext cx="1800202" cy="0"/>
          </a:xfrm>
          <a:prstGeom prst="line">
            <a:avLst/>
          </a:prstGeom>
          <a:noFill/>
          <a:ln w="92075">
            <a:solidFill>
              <a:schemeClr val="accent5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22" name="Ovaal 21"/>
          <p:cNvSpPr/>
          <p:nvPr/>
        </p:nvSpPr>
        <p:spPr>
          <a:xfrm>
            <a:off x="4910433" y="2688995"/>
            <a:ext cx="288032" cy="2880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49" y="1951554"/>
            <a:ext cx="2774951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080934"/>
            <a:ext cx="2771800" cy="2062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" y="3574357"/>
            <a:ext cx="2763576" cy="1584176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Rechte verbindingslijn 26"/>
          <p:cNvCxnSpPr/>
          <p:nvPr/>
        </p:nvCxnSpPr>
        <p:spPr bwMode="auto">
          <a:xfrm>
            <a:off x="6369049" y="742950"/>
            <a:ext cx="0" cy="440096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796253" y="2139012"/>
            <a:ext cx="2808013" cy="307777"/>
          </a:xfrm>
          <a:prstGeom prst="rect">
            <a:avLst/>
          </a:prstGeom>
          <a:solidFill>
            <a:schemeClr val="bg1">
              <a:lumMod val="65000"/>
              <a:alpha val="72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Waterfabriek </a:t>
            </a:r>
            <a:r>
              <a:rPr lang="nl-NL" sz="1400" dirty="0" err="1" smtClean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Harnaschpolder</a:t>
            </a:r>
            <a:endParaRPr lang="nl-NL" sz="1400" dirty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cxnSp>
        <p:nvCxnSpPr>
          <p:cNvPr id="29" name="Rechte verbindingslijn 28"/>
          <p:cNvCxnSpPr/>
          <p:nvPr/>
        </p:nvCxnSpPr>
        <p:spPr bwMode="auto">
          <a:xfrm>
            <a:off x="6372200" y="3070301"/>
            <a:ext cx="2771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Rechte verbindingslijn 29"/>
          <p:cNvCxnSpPr/>
          <p:nvPr/>
        </p:nvCxnSpPr>
        <p:spPr bwMode="auto">
          <a:xfrm>
            <a:off x="6372200" y="1930288"/>
            <a:ext cx="2771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Rechte verbindingslijn 35"/>
          <p:cNvCxnSpPr/>
          <p:nvPr/>
        </p:nvCxnSpPr>
        <p:spPr bwMode="auto">
          <a:xfrm>
            <a:off x="6370225" y="764563"/>
            <a:ext cx="2771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Rechte verbindingslijn 36"/>
          <p:cNvCxnSpPr/>
          <p:nvPr/>
        </p:nvCxnSpPr>
        <p:spPr bwMode="auto">
          <a:xfrm>
            <a:off x="6368250" y="5144463"/>
            <a:ext cx="2771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" name="Tijdelijke aanduiding voor dianummer 3"/>
          <p:cNvSpPr>
            <a:spLocks noGrp="1"/>
          </p:cNvSpPr>
          <p:nvPr>
            <p:ph type="sldNum" sz="quarter" idx="11"/>
          </p:nvPr>
        </p:nvSpPr>
        <p:spPr>
          <a:xfrm>
            <a:off x="466725" y="6611938"/>
            <a:ext cx="1905000" cy="119062"/>
          </a:xfrm>
        </p:spPr>
        <p:txBody>
          <a:bodyPr/>
          <a:lstStyle/>
          <a:p>
            <a:fld id="{2ACDB467-7873-4513-AFB0-64C93AB0D52A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15" name="Rechthoek 14"/>
          <p:cNvSpPr/>
          <p:nvPr/>
        </p:nvSpPr>
        <p:spPr>
          <a:xfrm>
            <a:off x="759" y="4738255"/>
            <a:ext cx="9143242" cy="405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/>
          <p:cNvSpPr txBox="1"/>
          <p:nvPr/>
        </p:nvSpPr>
        <p:spPr>
          <a:xfrm>
            <a:off x="948275" y="4799751"/>
            <a:ext cx="7234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 smtClean="0">
                <a:latin typeface="Neo Sans Pro"/>
              </a:rPr>
              <a:t>Vergroten van de zoetwater beschikbaarheid en bestrijden van verzilting</a:t>
            </a:r>
            <a:endParaRPr lang="nl-NL" sz="1600" b="1" dirty="0">
              <a:latin typeface="Neo Sans Pro"/>
            </a:endParaRPr>
          </a:p>
        </p:txBody>
      </p:sp>
      <p:sp>
        <p:nvSpPr>
          <p:cNvPr id="18" name="Titel 1"/>
          <p:cNvSpPr txBox="1">
            <a:spLocks/>
          </p:cNvSpPr>
          <p:nvPr/>
        </p:nvSpPr>
        <p:spPr>
          <a:xfrm>
            <a:off x="-1584111" y="114609"/>
            <a:ext cx="8401050" cy="492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Innovaties – Spaarw</a:t>
            </a:r>
            <a:r>
              <a:rPr kumimoji="0" lang="nl-NL" sz="28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ater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pic>
        <p:nvPicPr>
          <p:cNvPr id="25" name="Afbeelding 24" descr="Spaarwater de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75" y="790575"/>
            <a:ext cx="7830643" cy="4067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 13"/>
          <p:cNvSpPr/>
          <p:nvPr/>
        </p:nvSpPr>
        <p:spPr>
          <a:xfrm>
            <a:off x="1" y="4953000"/>
            <a:ext cx="91440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-1417861" y="114609"/>
            <a:ext cx="8401050" cy="492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Innovaties – Smart</a:t>
            </a:r>
            <a:r>
              <a:rPr kumimoji="0" lang="nl-NL" sz="28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 Polder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sp>
        <p:nvSpPr>
          <p:cNvPr id="10" name="Rechthoek 9"/>
          <p:cNvSpPr/>
          <p:nvPr/>
        </p:nvSpPr>
        <p:spPr>
          <a:xfrm>
            <a:off x="5917083" y="2609850"/>
            <a:ext cx="1075631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 descr="Smartpolder-koppeling-gemalen-N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61" y="742950"/>
            <a:ext cx="7676587" cy="440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hoek 22"/>
          <p:cNvSpPr/>
          <p:nvPr/>
        </p:nvSpPr>
        <p:spPr>
          <a:xfrm>
            <a:off x="0" y="4869413"/>
            <a:ext cx="9144000" cy="28803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0" y="742916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Tekstvak 18"/>
          <p:cNvSpPr txBox="1"/>
          <p:nvPr/>
        </p:nvSpPr>
        <p:spPr>
          <a:xfrm>
            <a:off x="4895795" y="2786027"/>
            <a:ext cx="31023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Dijk in duin met parkeergarage (</a:t>
            </a:r>
            <a:r>
              <a:rPr lang="nl-NL" sz="1400" dirty="0" err="1" smtClean="0">
                <a:solidFill>
                  <a:schemeClr val="bg1"/>
                </a:solidFill>
                <a:latin typeface="+mj-lt"/>
              </a:rPr>
              <a:t>Katwijk</a:t>
            </a:r>
            <a:r>
              <a:rPr lang="nl-NL" sz="1400" dirty="0" smtClean="0">
                <a:solidFill>
                  <a:schemeClr val="bg1"/>
                </a:solidFill>
                <a:latin typeface="+mj-lt"/>
              </a:rPr>
              <a:t>)</a:t>
            </a:r>
            <a:endParaRPr lang="nl-NL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Titel 1"/>
          <p:cNvSpPr txBox="1">
            <a:spLocks/>
          </p:cNvSpPr>
          <p:nvPr/>
        </p:nvSpPr>
        <p:spPr>
          <a:xfrm>
            <a:off x="-1198786" y="114609"/>
            <a:ext cx="8401050" cy="492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Innovaties </a:t>
            </a:r>
            <a:r>
              <a:rPr lang="nl-NL" sz="2800" b="1" dirty="0" smtClean="0">
                <a:solidFill>
                  <a:schemeClr val="bg1">
                    <a:lumMod val="95000"/>
                  </a:schemeClr>
                </a:solidFill>
                <a:latin typeface="Neo Sans Pro"/>
                <a:ea typeface="+mj-ea"/>
                <a:cs typeface="+mj-cs"/>
              </a:rPr>
              <a:t>– Ruimtelijk adaptatie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pic>
        <p:nvPicPr>
          <p:cNvPr id="25" name="Afbeelding 24" descr="Waterberging Rotterd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10" y="742916"/>
            <a:ext cx="3815666" cy="2110272"/>
          </a:xfrm>
          <a:prstGeom prst="rect">
            <a:avLst/>
          </a:prstGeom>
        </p:spPr>
      </p:pic>
      <p:pic>
        <p:nvPicPr>
          <p:cNvPr id="29" name="Afbeelding 28" descr="benthemplein_00E67B3522F634A7C1257C37002D0D30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10" y="2853188"/>
            <a:ext cx="3815666" cy="2307323"/>
          </a:xfrm>
          <a:prstGeom prst="rect">
            <a:avLst/>
          </a:prstGeom>
        </p:spPr>
      </p:pic>
      <p:sp>
        <p:nvSpPr>
          <p:cNvPr id="36" name="Tekstvak 35"/>
          <p:cNvSpPr txBox="1"/>
          <p:nvPr/>
        </p:nvSpPr>
        <p:spPr>
          <a:xfrm>
            <a:off x="947395" y="4802740"/>
            <a:ext cx="3208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Waterplein in droge situatie (Rotterdam)</a:t>
            </a:r>
            <a:endParaRPr lang="nl-NL" sz="1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8" name="Afbeelding 37" descr="Waterberging Gar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982" y="731074"/>
            <a:ext cx="4104456" cy="2513058"/>
          </a:xfrm>
          <a:prstGeom prst="rect">
            <a:avLst/>
          </a:prstGeom>
        </p:spPr>
      </p:pic>
      <p:pic>
        <p:nvPicPr>
          <p:cNvPr id="30" name="Afbeelding 29" descr="Birdseye_Stormy_Weath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307" y="2853167"/>
            <a:ext cx="4104456" cy="2292381"/>
          </a:xfrm>
          <a:prstGeom prst="rect">
            <a:avLst/>
          </a:prstGeom>
        </p:spPr>
      </p:pic>
      <p:cxnSp>
        <p:nvCxnSpPr>
          <p:cNvPr id="33" name="Rechte verbindingslijn 32"/>
          <p:cNvCxnSpPr/>
          <p:nvPr/>
        </p:nvCxnSpPr>
        <p:spPr bwMode="auto">
          <a:xfrm flipV="1">
            <a:off x="539552" y="2842150"/>
            <a:ext cx="7920880" cy="39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Rechte verbindingslijn 23"/>
          <p:cNvCxnSpPr/>
          <p:nvPr/>
        </p:nvCxnSpPr>
        <p:spPr bwMode="auto">
          <a:xfrm flipH="1">
            <a:off x="4355976" y="2846094"/>
            <a:ext cx="7957" cy="2284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kstvak 36"/>
          <p:cNvSpPr txBox="1"/>
          <p:nvPr/>
        </p:nvSpPr>
        <p:spPr>
          <a:xfrm>
            <a:off x="5044638" y="4848810"/>
            <a:ext cx="3163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Waterplein bij hevige regen  (Rotterdam)</a:t>
            </a:r>
            <a:endParaRPr lang="nl-NL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Rechthoek 21"/>
          <p:cNvSpPr/>
          <p:nvPr/>
        </p:nvSpPr>
        <p:spPr bwMode="auto">
          <a:xfrm>
            <a:off x="539552" y="731074"/>
            <a:ext cx="7920880" cy="4414495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Tekstvak 34"/>
          <p:cNvSpPr txBox="1"/>
          <p:nvPr/>
        </p:nvSpPr>
        <p:spPr>
          <a:xfrm>
            <a:off x="1740660" y="2542999"/>
            <a:ext cx="56270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>
                <a:solidFill>
                  <a:schemeClr val="bg1"/>
                </a:solidFill>
                <a:latin typeface="+mj-lt"/>
              </a:rPr>
              <a:t>Ondergrondse waterberging in combinatie met parkeergarage (Rotterdam)</a:t>
            </a:r>
            <a:endParaRPr lang="nl-NL" sz="14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Dijk in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-1036861" y="114609"/>
            <a:ext cx="8401050" cy="492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Innovaties – </a:t>
            </a:r>
            <a:r>
              <a:rPr lang="nl-NL" sz="2800" b="1" dirty="0" smtClean="0">
                <a:solidFill>
                  <a:schemeClr val="bg1">
                    <a:lumMod val="95000"/>
                  </a:schemeClr>
                </a:solidFill>
                <a:latin typeface="Neo Sans Pro"/>
                <a:ea typeface="+mj-ea"/>
                <a:cs typeface="+mj-cs"/>
              </a:rPr>
              <a:t>Multifunctionele kering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pic>
        <p:nvPicPr>
          <p:cNvPr id="10" name="Afbeelding 9" descr="multikering Katwij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2950"/>
            <a:ext cx="6633713" cy="4400550"/>
          </a:xfrm>
          <a:prstGeom prst="rect">
            <a:avLst/>
          </a:prstGeom>
        </p:spPr>
      </p:pic>
      <p:pic>
        <p:nvPicPr>
          <p:cNvPr id="11" name="Afbeelding 10" descr="Katwijk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270" y="742949"/>
            <a:ext cx="4298756" cy="2075439"/>
          </a:xfrm>
          <a:prstGeom prst="rect">
            <a:avLst/>
          </a:prstGeom>
        </p:spPr>
      </p:pic>
      <p:cxnSp>
        <p:nvCxnSpPr>
          <p:cNvPr id="17" name="Rechte verbindingslijn 16"/>
          <p:cNvCxnSpPr/>
          <p:nvPr/>
        </p:nvCxnSpPr>
        <p:spPr>
          <a:xfrm>
            <a:off x="4645219" y="742950"/>
            <a:ext cx="0" cy="207543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 flipH="1">
            <a:off x="4645219" y="2818388"/>
            <a:ext cx="198849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kstvak 23"/>
          <p:cNvSpPr txBox="1"/>
          <p:nvPr/>
        </p:nvSpPr>
        <p:spPr>
          <a:xfrm>
            <a:off x="7134225" y="3638550"/>
            <a:ext cx="18567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/>
              <a:t>Ruimtelijke adaptatie:</a:t>
            </a:r>
          </a:p>
          <a:p>
            <a:endParaRPr lang="nl-NL" sz="1400" dirty="0" smtClean="0"/>
          </a:p>
          <a:p>
            <a:r>
              <a:rPr lang="nl-NL" sz="1400" dirty="0" smtClean="0"/>
              <a:t>‘Dijk in Duin’ in </a:t>
            </a:r>
            <a:r>
              <a:rPr lang="nl-NL" sz="1400" dirty="0" err="1" smtClean="0"/>
              <a:t>Katwijk</a:t>
            </a:r>
            <a:endParaRPr lang="nl-NL" sz="1400" dirty="0" smtClean="0"/>
          </a:p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25" name="Rechthoek 24"/>
          <p:cNvSpPr/>
          <p:nvPr/>
        </p:nvSpPr>
        <p:spPr>
          <a:xfrm>
            <a:off x="6633713" y="4819650"/>
            <a:ext cx="251028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6633713" y="2818388"/>
            <a:ext cx="0" cy="232511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-2272861" y="114609"/>
            <a:ext cx="8401050" cy="492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Neo Sans Pro"/>
                <a:ea typeface="+mj-ea"/>
                <a:cs typeface="+mj-cs"/>
              </a:rPr>
              <a:t>Innovaties – 3Di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pic>
        <p:nvPicPr>
          <p:cNvPr id="15" name="Picture 3" descr="C:\Users\fons.nelen\projecten intern\presentaties (markt)\3Di\3di prs en filmpjes, okt 2013\Screenshot from 2013-02-28 09_13_0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6271"/>
          <a:stretch/>
        </p:blipFill>
        <p:spPr bwMode="auto">
          <a:xfrm>
            <a:off x="0" y="764199"/>
            <a:ext cx="5724128" cy="4374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fons.nelen\projecten intern\presentaties (markt)\3Di\3di prs en filmpjes, okt 2013\Screenshot from 2013-03-12 13_56_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736346"/>
            <a:ext cx="4788024" cy="2464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Rechte verbindingslijn 16"/>
          <p:cNvCxnSpPr/>
          <p:nvPr/>
        </p:nvCxnSpPr>
        <p:spPr bwMode="auto">
          <a:xfrm flipV="1">
            <a:off x="4355976" y="752324"/>
            <a:ext cx="0" cy="24482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Rechte verbindingslijn 17"/>
          <p:cNvCxnSpPr/>
          <p:nvPr/>
        </p:nvCxnSpPr>
        <p:spPr bwMode="auto">
          <a:xfrm flipV="1">
            <a:off x="5724128" y="3200596"/>
            <a:ext cx="0" cy="19672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" name="Afbeelding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424" y="1616421"/>
            <a:ext cx="4045654" cy="3064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46407"/>
            <a:ext cx="4403168" cy="2947041"/>
          </a:xfrm>
          <a:prstGeom prst="rect">
            <a:avLst/>
          </a:prstGeom>
          <a:ln>
            <a:noFill/>
          </a:ln>
          <a:effectLst>
            <a:outerShdw dist="50800" sx="1000" sy="1000" algn="ctr" rotWithShape="0">
              <a:srgbClr val="000000"/>
            </a:outerShdw>
          </a:effectLst>
        </p:spPr>
      </p:pic>
      <p:pic>
        <p:nvPicPr>
          <p:cNvPr id="21" name="Picture 37" descr="2011-09-27 Vietnam delegation at ESA 032 - k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069971"/>
            <a:ext cx="3419872" cy="204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Rechte verbindingslijn 21"/>
          <p:cNvCxnSpPr/>
          <p:nvPr/>
        </p:nvCxnSpPr>
        <p:spPr bwMode="auto">
          <a:xfrm>
            <a:off x="5724128" y="3069971"/>
            <a:ext cx="34198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Rechte verbindingslijn 22"/>
          <p:cNvCxnSpPr/>
          <p:nvPr/>
        </p:nvCxnSpPr>
        <p:spPr bwMode="auto">
          <a:xfrm>
            <a:off x="5724128" y="3075022"/>
            <a:ext cx="0" cy="20468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Rechte verbindingslijn 24"/>
          <p:cNvCxnSpPr/>
          <p:nvPr/>
        </p:nvCxnSpPr>
        <p:spPr>
          <a:xfrm>
            <a:off x="0" y="752324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25"/>
          <p:cNvCxnSpPr/>
          <p:nvPr/>
        </p:nvCxnSpPr>
        <p:spPr>
          <a:xfrm flipV="1">
            <a:off x="0" y="5125729"/>
            <a:ext cx="9153901" cy="177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/>
          <p:nvPr/>
        </p:nvSpPr>
        <p:spPr>
          <a:xfrm>
            <a:off x="0" y="742950"/>
            <a:ext cx="4508205" cy="421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0" y="742950"/>
            <a:ext cx="9144000" cy="421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Logo_nli 2015_op zwart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614" y="130978"/>
            <a:ext cx="2147187" cy="52791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4CF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5104071" y="2435775"/>
            <a:ext cx="3738408" cy="200866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sz="4500" b="1" dirty="0" smtClean="0">
                <a:latin typeface="Neo Sans Pro"/>
                <a:cs typeface="Neo Sans Pro"/>
              </a:rPr>
              <a:t>Deltaplan 21</a:t>
            </a:r>
            <a:r>
              <a:rPr lang="nl-NL" sz="4500" b="1" baseline="30000" dirty="0" smtClean="0">
                <a:latin typeface="Neo Sans Pro"/>
                <a:cs typeface="Neo Sans Pro"/>
              </a:rPr>
              <a:t>e</a:t>
            </a:r>
            <a:r>
              <a:rPr lang="nl-NL" sz="4500" b="1" dirty="0" smtClean="0">
                <a:latin typeface="Neo Sans Pro"/>
                <a:cs typeface="Neo Sans Pro"/>
              </a:rPr>
              <a:t> eeuw</a:t>
            </a: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endParaRPr lang="nl-NL" sz="2800" b="1" dirty="0" smtClean="0">
              <a:latin typeface="Neo Sans Pro"/>
              <a:cs typeface="Neo Sans Pro"/>
            </a:endParaRPr>
          </a:p>
          <a:p>
            <a:pPr marL="0" indent="0">
              <a:buNone/>
            </a:pPr>
            <a:r>
              <a:rPr lang="nl-NL" sz="1600" dirty="0" smtClean="0">
                <a:latin typeface="Neo Sans Pro"/>
                <a:cs typeface="Neo Sans Pro"/>
              </a:rPr>
              <a:t>                                  </a:t>
            </a:r>
            <a:endParaRPr lang="nl-NL" sz="1600" i="1" dirty="0">
              <a:latin typeface="Neo Sans Pro"/>
              <a:cs typeface="Neo Sans Pro"/>
            </a:endParaRP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4896766" y="1236715"/>
            <a:ext cx="4002863" cy="857250"/>
          </a:xfrm>
        </p:spPr>
        <p:txBody>
          <a:bodyPr>
            <a:normAutofit/>
          </a:bodyPr>
          <a:lstStyle/>
          <a:p>
            <a:pPr algn="l"/>
            <a:r>
              <a:rPr lang="nl-NL" sz="3500" b="1" dirty="0" smtClean="0">
                <a:solidFill>
                  <a:srgbClr val="4CFFD1"/>
                </a:solidFill>
                <a:latin typeface="Neo Sans Pro"/>
                <a:cs typeface="Neo Sans Pro"/>
              </a:rPr>
              <a:t>Techniekfestival</a:t>
            </a:r>
            <a:endParaRPr lang="nl-NL" sz="3500" b="1" dirty="0">
              <a:solidFill>
                <a:srgbClr val="4CFFD1"/>
              </a:solidFill>
              <a:latin typeface="Neo Sans Pro"/>
              <a:cs typeface="Neo Sans Pro"/>
            </a:endParaRPr>
          </a:p>
        </p:txBody>
      </p:sp>
      <p:sp>
        <p:nvSpPr>
          <p:cNvPr id="18" name="Rechthoek 17"/>
          <p:cNvSpPr/>
          <p:nvPr/>
        </p:nvSpPr>
        <p:spPr>
          <a:xfrm>
            <a:off x="5247086" y="3285448"/>
            <a:ext cx="2610766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dirty="0" smtClean="0">
                <a:latin typeface="Neo Sans Pro"/>
                <a:cs typeface="Neo Sans Pro"/>
              </a:rPr>
              <a:t> </a:t>
            </a:r>
            <a:r>
              <a:rPr lang="nl-NL" sz="1600" dirty="0" smtClean="0">
                <a:latin typeface="Neo Sans Pro"/>
                <a:cs typeface="Neo Sans Pro"/>
              </a:rPr>
              <a:t>Wim </a:t>
            </a:r>
            <a:r>
              <a:rPr lang="nl-NL" sz="1600" dirty="0" err="1" smtClean="0">
                <a:latin typeface="Neo Sans Pro"/>
                <a:cs typeface="Neo Sans Pro"/>
              </a:rPr>
              <a:t>Kuijken</a:t>
            </a:r>
            <a:endParaRPr lang="nl-NL" sz="1600" dirty="0" smtClean="0">
              <a:latin typeface="Neo Sans Pro"/>
              <a:cs typeface="Neo Sans Pro"/>
            </a:endParaRPr>
          </a:p>
          <a:p>
            <a:pPr algn="ctr"/>
            <a:r>
              <a:rPr lang="nl-NL" sz="1600" dirty="0" smtClean="0">
                <a:latin typeface="Neo Sans Pro"/>
                <a:cs typeface="Neo Sans Pro"/>
              </a:rPr>
              <a:t>                                         Deltacommissaris </a:t>
            </a:r>
          </a:p>
          <a:p>
            <a:pPr algn="ctr"/>
            <a:endParaRPr lang="nl-NL" dirty="0" smtClean="0">
              <a:latin typeface="Neo Sans Pro"/>
              <a:cs typeface="Neo Sans Pro"/>
            </a:endParaRPr>
          </a:p>
          <a:p>
            <a:pPr algn="ctr"/>
            <a:r>
              <a:rPr lang="nl-NL" sz="1600" i="1" dirty="0" smtClean="0">
                <a:latin typeface="Neo Sans Pro"/>
                <a:cs typeface="Neo Sans Pro"/>
              </a:rPr>
              <a:t>                                                </a:t>
            </a:r>
            <a:r>
              <a:rPr lang="nl-NL" sz="1050" i="1" dirty="0" smtClean="0">
                <a:latin typeface="Neo Sans Pro"/>
                <a:cs typeface="Neo Sans Pro"/>
              </a:rPr>
              <a:t>13 </a:t>
            </a:r>
            <a:r>
              <a:rPr lang="nl-NL" sz="1050" i="1" dirty="0" smtClean="0">
                <a:latin typeface="Neo Sans Pro"/>
                <a:cs typeface="Neo Sans Pro"/>
              </a:rPr>
              <a:t>maart 2015</a:t>
            </a:r>
            <a:endParaRPr lang="nl-NL" sz="1050" dirty="0"/>
          </a:p>
        </p:txBody>
      </p:sp>
      <p:pic>
        <p:nvPicPr>
          <p:cNvPr id="20" name="Afbeelding 19" descr="kaft on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5" y="2133600"/>
            <a:ext cx="4514850" cy="3009900"/>
          </a:xfrm>
          <a:prstGeom prst="rect">
            <a:avLst/>
          </a:prstGeom>
        </p:spPr>
      </p:pic>
      <p:pic>
        <p:nvPicPr>
          <p:cNvPr id="21" name="Afbeelding 20" descr="kaft bov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868825"/>
            <a:ext cx="3733800" cy="1169525"/>
          </a:xfrm>
          <a:prstGeom prst="rect">
            <a:avLst/>
          </a:prstGeom>
        </p:spPr>
      </p:pic>
      <p:cxnSp>
        <p:nvCxnSpPr>
          <p:cNvPr id="23" name="Rechte verbindingslijn 22"/>
          <p:cNvCxnSpPr/>
          <p:nvPr/>
        </p:nvCxnSpPr>
        <p:spPr>
          <a:xfrm flipV="1">
            <a:off x="4505325" y="742950"/>
            <a:ext cx="0" cy="4400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Afbeelding 26" descr="Logo rijksoverheid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346" y="743910"/>
            <a:ext cx="1325116" cy="675219"/>
          </a:xfrm>
          <a:prstGeom prst="rect">
            <a:avLst/>
          </a:prstGeom>
        </p:spPr>
      </p:pic>
      <p:sp>
        <p:nvSpPr>
          <p:cNvPr id="28" name="Rechthoek 27"/>
          <p:cNvSpPr/>
          <p:nvPr/>
        </p:nvSpPr>
        <p:spPr>
          <a:xfrm>
            <a:off x="4742121" y="868825"/>
            <a:ext cx="839341" cy="3678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 28"/>
          <p:cNvSpPr/>
          <p:nvPr/>
        </p:nvSpPr>
        <p:spPr>
          <a:xfrm>
            <a:off x="495300" y="868825"/>
            <a:ext cx="342900" cy="12251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180</Words>
  <Application>Microsoft Office PowerPoint</Application>
  <PresentationFormat>Diavoorstelling (16:9)</PresentationFormat>
  <Paragraphs>71</Paragraphs>
  <Slides>13</Slides>
  <Notes>2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0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Office-thema</vt:lpstr>
      <vt:lpstr>Dia 1</vt:lpstr>
      <vt:lpstr>Techniekfestival</vt:lpstr>
      <vt:lpstr>Dia 3</vt:lpstr>
      <vt:lpstr>Dia 4</vt:lpstr>
      <vt:lpstr>Dia 5</vt:lpstr>
      <vt:lpstr>   Innovaties – Marker Wadden</vt:lpstr>
      <vt:lpstr>Dia 7</vt:lpstr>
      <vt:lpstr>Dia 8</vt:lpstr>
      <vt:lpstr>Dia 9</vt:lpstr>
      <vt:lpstr>Dia 10</vt:lpstr>
      <vt:lpstr>Dia 11</vt:lpstr>
      <vt:lpstr>Dia 12</vt:lpstr>
      <vt:lpstr>Techniekfestival</vt:lpstr>
    </vt:vector>
  </TitlesOfParts>
  <Company>Winkelman en Van Hessen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Nina Lindhout</dc:creator>
  <cp:lastModifiedBy>MBeek</cp:lastModifiedBy>
  <cp:revision>65</cp:revision>
  <dcterms:created xsi:type="dcterms:W3CDTF">2015-01-09T09:02:52Z</dcterms:created>
  <dcterms:modified xsi:type="dcterms:W3CDTF">2015-03-09T11:44:47Z</dcterms:modified>
</cp:coreProperties>
</file>